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Accordion Black" charset="1" panose="00000500000000000000"/>
      <p:regular r:id="rId56"/>
    </p:embeddedFont>
    <p:embeddedFont>
      <p:font typeface="Helvetica World Bold" charset="1" panose="020B0800040000020004"/>
      <p:regular r:id="rId57"/>
    </p:embeddedFont>
    <p:embeddedFont>
      <p:font typeface="Helvetica World" charset="1" panose="020B0500040000020004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41596" y="1334419"/>
            <a:ext cx="11910480" cy="2516162"/>
          </a:xfrm>
          <a:custGeom>
            <a:avLst/>
            <a:gdLst/>
            <a:ahLst/>
            <a:cxnLst/>
            <a:rect r="r" b="b" t="t" l="l"/>
            <a:pathLst>
              <a:path h="2516162" w="11910480">
                <a:moveTo>
                  <a:pt x="0" y="0"/>
                </a:moveTo>
                <a:lnTo>
                  <a:pt x="11910479" y="0"/>
                </a:lnTo>
                <a:lnTo>
                  <a:pt x="11910479" y="2516161"/>
                </a:lnTo>
                <a:lnTo>
                  <a:pt x="0" y="25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5221" r="0" b="-13346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5817" y="4376144"/>
            <a:ext cx="10162036" cy="193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07"/>
              </a:lnSpc>
              <a:spcBef>
                <a:spcPct val="0"/>
              </a:spcBef>
            </a:pPr>
            <a:r>
              <a:rPr lang="en-US" sz="101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Assignment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8331" y="6609617"/>
            <a:ext cx="13351338" cy="100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  <a:spcBef>
                <a:spcPct val="0"/>
              </a:spcBef>
            </a:pPr>
            <a:r>
              <a:rPr lang="en-US" b="true" sz="5468" spc="175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Student Managing Record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863387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059137"/>
            <a:ext cx="13212302" cy="1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6"/>
              </a:lnSpc>
              <a:spcBef>
                <a:spcPct val="0"/>
              </a:spcBef>
            </a:pPr>
            <a:r>
              <a:rPr lang="en-US" sz="9432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Set-builder Form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3300" y="4248492"/>
            <a:ext cx="13953266" cy="303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7549" indent="-513774" lvl="1">
              <a:lnSpc>
                <a:spcPts val="6663"/>
              </a:lnSpc>
              <a:buFont typeface="Arial"/>
              <a:buChar char="•"/>
            </a:pPr>
            <a:r>
              <a:rPr lang="en-US" sz="475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Describes el</a:t>
            </a:r>
            <a:r>
              <a:rPr lang="en-US" sz="475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ements using a rule or property.</a:t>
            </a:r>
          </a:p>
          <a:p>
            <a:pPr algn="l" marL="1027549" indent="-513774" lvl="1">
              <a:lnSpc>
                <a:spcPts val="6663"/>
              </a:lnSpc>
              <a:buFont typeface="Arial"/>
              <a:buChar char="•"/>
            </a:pPr>
            <a:r>
              <a:rPr lang="en-US" sz="475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Example: A = {x | x is a vowel in English}</a:t>
            </a:r>
          </a:p>
          <a:p>
            <a:pPr algn="ctr">
              <a:lnSpc>
                <a:spcPts val="104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790575"/>
            <a:ext cx="13858365" cy="359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2"/>
              </a:lnSpc>
            </a:pPr>
            <a:r>
              <a:rPr lang="en-US" sz="579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Why  Use Sets in Student Management?</a:t>
            </a:r>
          </a:p>
          <a:p>
            <a:pPr algn="ctr">
              <a:lnSpc>
                <a:spcPts val="10352"/>
              </a:lnSpc>
            </a:pPr>
          </a:p>
          <a:p>
            <a:pPr algn="ctr">
              <a:lnSpc>
                <a:spcPts val="92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24704" y="3057792"/>
            <a:ext cx="12671990" cy="529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8463" indent="-439231" lvl="1">
              <a:lnSpc>
                <a:spcPts val="5696"/>
              </a:lnSpc>
              <a:buFont typeface="Arial"/>
              <a:buChar char="•"/>
            </a:pPr>
            <a:r>
              <a:rPr lang="en-US" b="true" sz="40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Easy classification and grouping of students.</a:t>
            </a:r>
          </a:p>
          <a:p>
            <a:pPr algn="just">
              <a:lnSpc>
                <a:spcPts val="5696"/>
              </a:lnSpc>
            </a:pPr>
          </a:p>
          <a:p>
            <a:pPr algn="just" marL="878463" indent="-439231" lvl="1">
              <a:lnSpc>
                <a:spcPts val="5696"/>
              </a:lnSpc>
              <a:buFont typeface="Arial"/>
              <a:buChar char="•"/>
            </a:pPr>
            <a:r>
              <a:rPr lang="en-US" b="true" sz="40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Simplifies filtering, searching, and reporting.</a:t>
            </a:r>
          </a:p>
          <a:p>
            <a:pPr algn="just">
              <a:lnSpc>
                <a:spcPts val="5696"/>
              </a:lnSpc>
            </a:pPr>
          </a:p>
          <a:p>
            <a:pPr algn="just" marL="878463" indent="-439231" lvl="1">
              <a:lnSpc>
                <a:spcPts val="5696"/>
              </a:lnSpc>
              <a:buFont typeface="Arial"/>
              <a:buChar char="•"/>
            </a:pPr>
            <a:r>
              <a:rPr lang="en-US" b="true" sz="40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Useful for decision-making, eligibility checks, and performance tracking.</a:t>
            </a:r>
          </a:p>
          <a:p>
            <a:pPr algn="l">
              <a:lnSpc>
                <a:spcPts val="639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742950"/>
            <a:ext cx="13858365" cy="2594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</a:pPr>
            <a:r>
              <a:rPr lang="en-US" sz="739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Identification of Sets in senario</a:t>
            </a:r>
          </a:p>
          <a:p>
            <a:pPr algn="ctr">
              <a:lnSpc>
                <a:spcPts val="92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72304" y="2848242"/>
            <a:ext cx="12671990" cy="504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1641" indent="-460821" lvl="1">
              <a:lnSpc>
                <a:spcPts val="6659"/>
              </a:lnSpc>
              <a:buFont typeface="Arial"/>
              <a:buChar char="•"/>
            </a:pP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Students Enrolled in SE2022</a:t>
            </a:r>
          </a:p>
          <a:p>
            <a:pPr algn="l" marL="921641" indent="-460821" lvl="1">
              <a:lnSpc>
                <a:spcPts val="6659"/>
              </a:lnSpc>
              <a:buFont typeface="Arial"/>
              <a:buChar char="•"/>
            </a:pP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Students Who Passed the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Midterm</a:t>
            </a:r>
          </a:p>
          <a:p>
            <a:pPr algn="l" marL="921641" indent="-460821" lvl="1">
              <a:lnSpc>
                <a:spcPts val="6659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student  who fail the midterm</a:t>
            </a:r>
          </a:p>
          <a:p>
            <a:pPr algn="l" marL="921641" indent="-460821" lvl="1">
              <a:lnSpc>
                <a:spcPts val="6659"/>
              </a:lnSpc>
              <a:buFont typeface="Arial"/>
              <a:buChar char="•"/>
            </a:pP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Students With ≥75% Attendance.... etc.</a:t>
            </a:r>
          </a:p>
          <a:p>
            <a:pPr algn="l">
              <a:lnSpc>
                <a:spcPts val="6659"/>
              </a:lnSpc>
            </a:pPr>
          </a:p>
          <a:p>
            <a:pPr algn="l">
              <a:lnSpc>
                <a:spcPts val="639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24704" y="3048267"/>
            <a:ext cx="12671990" cy="77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1367" y="2411524"/>
            <a:ext cx="12985267" cy="871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26"/>
              </a:lnSpc>
            </a:pPr>
            <a:r>
              <a:rPr lang="en-US" sz="10450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EXAMPLES OF SETS RELATED TO MANAGING STUDENT RECORDS</a:t>
            </a:r>
          </a:p>
          <a:p>
            <a:pPr algn="ctr">
              <a:lnSpc>
                <a:spcPts val="1795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742950"/>
            <a:ext cx="13858365" cy="2594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</a:pPr>
            <a:r>
              <a:rPr lang="en-US" sz="739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Identification of Sets in senario</a:t>
            </a:r>
          </a:p>
          <a:p>
            <a:pPr algn="ctr">
              <a:lnSpc>
                <a:spcPts val="92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04447" y="2786560"/>
            <a:ext cx="15075321" cy="1278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4589">
                <a:solidFill>
                  <a:srgbClr val="5CE1E6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U:</a:t>
            </a:r>
            <a:r>
              <a:rPr lang="en-US" sz="4589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{student | students wh</a:t>
            </a:r>
            <a:r>
              <a:rPr lang="en-US" sz="4589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 enroll in the university batch of SE2022}</a:t>
            </a:r>
          </a:p>
          <a:p>
            <a:pPr algn="ctr">
              <a:lnSpc>
                <a:spcPts val="6425"/>
              </a:lnSpc>
            </a:pPr>
          </a:p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Example:</a:t>
            </a:r>
            <a:r>
              <a:rPr lang="en-US" sz="4589">
                <a:solidFill>
                  <a:srgbClr val="5CE1E6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SET U=</a:t>
            </a:r>
            <a:r>
              <a:rPr lang="en-US" sz="4589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{</a:t>
            </a:r>
            <a:r>
              <a:rPr lang="en-US" sz="458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Sara, Fatima, Ahmed, Omar , Sadia, Iqra , Sabeen, Ayesha, Zain, Shaziya </a:t>
            </a:r>
            <a:r>
              <a:rPr lang="en-US" sz="4589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}</a:t>
            </a:r>
          </a:p>
          <a:p>
            <a:pPr algn="ctr">
              <a:lnSpc>
                <a:spcPts val="6425"/>
              </a:lnSpc>
              <a:spcBef>
                <a:spcPct val="0"/>
              </a:spcBef>
            </a:pPr>
          </a:p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5CE1E6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B: </a:t>
            </a:r>
            <a:r>
              <a:rPr lang="en-US" sz="4589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{student | student that pass in midterm exam }</a:t>
            </a:r>
          </a:p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Example: </a:t>
            </a:r>
            <a:r>
              <a:rPr lang="en-US" sz="4589">
                <a:solidFill>
                  <a:srgbClr val="5CE1E6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B =</a:t>
            </a:r>
            <a:r>
              <a:rPr lang="en-US" sz="458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{Sadia, iqra, Omar, shaziya}</a:t>
            </a:r>
          </a:p>
          <a:p>
            <a:pPr algn="l">
              <a:lnSpc>
                <a:spcPts val="6425"/>
              </a:lnSpc>
              <a:spcBef>
                <a:spcPct val="0"/>
              </a:spcBef>
            </a:pPr>
          </a:p>
          <a:p>
            <a:pPr algn="l">
              <a:lnSpc>
                <a:spcPts val="6425"/>
              </a:lnSpc>
              <a:spcBef>
                <a:spcPct val="0"/>
              </a:spcBef>
            </a:pPr>
          </a:p>
          <a:p>
            <a:pPr algn="l">
              <a:lnSpc>
                <a:spcPts val="6425"/>
              </a:lnSpc>
              <a:spcBef>
                <a:spcPct val="0"/>
              </a:spcBef>
            </a:pPr>
          </a:p>
          <a:p>
            <a:pPr algn="l">
              <a:lnSpc>
                <a:spcPts val="6425"/>
              </a:lnSpc>
              <a:spcBef>
                <a:spcPct val="0"/>
              </a:spcBef>
            </a:pPr>
          </a:p>
          <a:p>
            <a:pPr algn="l">
              <a:lnSpc>
                <a:spcPts val="6425"/>
              </a:lnSpc>
              <a:spcBef>
                <a:spcPct val="0"/>
              </a:spcBef>
            </a:pPr>
          </a:p>
          <a:p>
            <a:pPr algn="ctr">
              <a:lnSpc>
                <a:spcPts val="7265"/>
              </a:lnSpc>
              <a:spcBef>
                <a:spcPct val="0"/>
              </a:spcBef>
            </a:pPr>
          </a:p>
          <a:p>
            <a:pPr algn="ctr">
              <a:lnSpc>
                <a:spcPts val="103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382952"/>
            <a:ext cx="13858365" cy="2594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</a:pPr>
            <a:r>
              <a:rPr lang="en-US" sz="739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Identification of Sets in senario</a:t>
            </a:r>
          </a:p>
          <a:p>
            <a:pPr algn="ctr">
              <a:lnSpc>
                <a:spcPts val="92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748887" y="3272933"/>
            <a:ext cx="14862927" cy="952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8"/>
              </a:lnSpc>
              <a:spcBef>
                <a:spcPct val="0"/>
              </a:spcBef>
            </a:pPr>
            <a:r>
              <a:rPr lang="en-US" sz="4648">
                <a:solidFill>
                  <a:srgbClr val="5CE1E6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C:</a:t>
            </a:r>
            <a:r>
              <a:rPr lang="en-US" sz="46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</a:t>
            </a:r>
            <a:r>
              <a:rPr lang="en-US" sz="4648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{Student | student that submit their assignment in time  }</a:t>
            </a:r>
          </a:p>
          <a:p>
            <a:pPr algn="ctr">
              <a:lnSpc>
                <a:spcPts val="6508"/>
              </a:lnSpc>
              <a:spcBef>
                <a:spcPct val="0"/>
              </a:spcBef>
            </a:pPr>
            <a:r>
              <a:rPr lang="en-US" sz="46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Example: </a:t>
            </a:r>
            <a:r>
              <a:rPr lang="en-US" sz="4648">
                <a:solidFill>
                  <a:srgbClr val="5CE1E6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C =</a:t>
            </a:r>
            <a:r>
              <a:rPr lang="en-US" sz="46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{Ali, Sara, sabeen, Ayesha}</a:t>
            </a:r>
          </a:p>
          <a:p>
            <a:pPr algn="ctr">
              <a:lnSpc>
                <a:spcPts val="6508"/>
              </a:lnSpc>
              <a:spcBef>
                <a:spcPct val="0"/>
              </a:spcBef>
            </a:pPr>
          </a:p>
          <a:p>
            <a:pPr algn="ctr">
              <a:lnSpc>
                <a:spcPts val="6508"/>
              </a:lnSpc>
              <a:spcBef>
                <a:spcPct val="0"/>
              </a:spcBef>
            </a:pPr>
            <a:r>
              <a:rPr lang="en-US" sz="4648">
                <a:solidFill>
                  <a:srgbClr val="5CE1E6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D:</a:t>
            </a:r>
            <a:r>
              <a:rPr lang="en-US" sz="46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</a:t>
            </a:r>
            <a:r>
              <a:rPr lang="en-US" sz="4648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{student | student who apply for scholarship }</a:t>
            </a:r>
          </a:p>
          <a:p>
            <a:pPr algn="ctr">
              <a:lnSpc>
                <a:spcPts val="6508"/>
              </a:lnSpc>
              <a:spcBef>
                <a:spcPct val="0"/>
              </a:spcBef>
            </a:pPr>
            <a:r>
              <a:rPr lang="en-US" sz="46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Example: </a:t>
            </a:r>
            <a:r>
              <a:rPr lang="en-US" sz="4648">
                <a:solidFill>
                  <a:srgbClr val="5CE1E6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D</a:t>
            </a:r>
            <a:r>
              <a:rPr lang="en-US" sz="46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= {Ahmed, Zain, iqra}</a:t>
            </a:r>
          </a:p>
          <a:p>
            <a:pPr algn="ctr">
              <a:lnSpc>
                <a:spcPts val="6508"/>
              </a:lnSpc>
              <a:spcBef>
                <a:spcPct val="0"/>
              </a:spcBef>
            </a:pPr>
          </a:p>
          <a:p>
            <a:pPr algn="ctr">
              <a:lnSpc>
                <a:spcPts val="6228"/>
              </a:lnSpc>
              <a:spcBef>
                <a:spcPct val="0"/>
              </a:spcBef>
            </a:pPr>
          </a:p>
          <a:p>
            <a:pPr algn="ctr">
              <a:lnSpc>
                <a:spcPts val="6508"/>
              </a:lnSpc>
              <a:spcBef>
                <a:spcPct val="0"/>
              </a:spcBef>
            </a:pPr>
          </a:p>
          <a:p>
            <a:pPr algn="l">
              <a:lnSpc>
                <a:spcPts val="6508"/>
              </a:lnSpc>
              <a:spcBef>
                <a:spcPct val="0"/>
              </a:spcBef>
            </a:pPr>
          </a:p>
          <a:p>
            <a:pPr algn="ctr">
              <a:lnSpc>
                <a:spcPts val="104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60281" y="2592499"/>
            <a:ext cx="11301259" cy="6088553"/>
          </a:xfrm>
          <a:custGeom>
            <a:avLst/>
            <a:gdLst/>
            <a:ahLst/>
            <a:cxnLst/>
            <a:rect r="r" b="b" t="t" l="l"/>
            <a:pathLst>
              <a:path h="6088553" w="11301259">
                <a:moveTo>
                  <a:pt x="0" y="0"/>
                </a:moveTo>
                <a:lnTo>
                  <a:pt x="11301259" y="0"/>
                </a:lnTo>
                <a:lnTo>
                  <a:pt x="11301259" y="6088554"/>
                </a:lnTo>
                <a:lnTo>
                  <a:pt x="0" y="608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88217" y="512924"/>
            <a:ext cx="12973322" cy="141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  <a:spcBef>
                <a:spcPct val="0"/>
              </a:spcBef>
            </a:pPr>
            <a:r>
              <a:rPr lang="en-US" sz="739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Vis</a:t>
            </a:r>
            <a:r>
              <a:rPr lang="en-US" sz="739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ual Representation of Sets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1023" y="2449624"/>
            <a:ext cx="2979775" cy="131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3556">
                <a:solidFill>
                  <a:srgbClr val="FF3131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(Venn Diagram)</a:t>
            </a:r>
          </a:p>
          <a:p>
            <a:pPr algn="ctr">
              <a:lnSpc>
                <a:spcPts val="49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1367" y="2335324"/>
            <a:ext cx="12985267" cy="486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8"/>
              </a:lnSpc>
            </a:pPr>
            <a:r>
              <a:rPr lang="en-US" sz="153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OPERATION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C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5520" y="1891783"/>
            <a:ext cx="12466530" cy="1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48"/>
              </a:lnSpc>
              <a:spcBef>
                <a:spcPct val="0"/>
              </a:spcBef>
            </a:pPr>
            <a:r>
              <a:rPr lang="en-US" sz="82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What is set operation?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12899" y="4610786"/>
            <a:ext cx="11862203" cy="1941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3439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set operations are performed on two or more sets to obtain a combination of elements as per the operation performed on them.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068662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Types of set operation: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09769" y="3240248"/>
            <a:ext cx="11296213" cy="552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6"/>
              </a:lnSpc>
            </a:pPr>
            <a:r>
              <a:rPr lang="en-US" sz="4168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There are five basic types:</a:t>
            </a:r>
          </a:p>
          <a:p>
            <a:pPr algn="l" marL="900052" indent="-450026" lvl="1">
              <a:lnSpc>
                <a:spcPts val="5836"/>
              </a:lnSpc>
              <a:buFont typeface="Arial"/>
              <a:buChar char="•"/>
            </a:pPr>
            <a:r>
              <a:rPr lang="en-US" b="true" sz="41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Union (A ∪ B)</a:t>
            </a:r>
          </a:p>
          <a:p>
            <a:pPr algn="l" marL="900052" indent="-450026" lvl="1">
              <a:lnSpc>
                <a:spcPts val="5836"/>
              </a:lnSpc>
              <a:buFont typeface="Arial"/>
              <a:buChar char="•"/>
            </a:pPr>
            <a:r>
              <a:rPr lang="en-US" b="true" sz="41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Intersection (A ∩ B)</a:t>
            </a:r>
          </a:p>
          <a:p>
            <a:pPr algn="l" marL="900052" indent="-450026" lvl="1">
              <a:lnSpc>
                <a:spcPts val="5836"/>
              </a:lnSpc>
              <a:buFont typeface="Arial"/>
              <a:buChar char="•"/>
            </a:pPr>
            <a:r>
              <a:rPr lang="en-US" b="true" sz="41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Difference (A - B or B - A)</a:t>
            </a:r>
          </a:p>
          <a:p>
            <a:pPr algn="l" marL="900052" indent="-450026" lvl="1">
              <a:lnSpc>
                <a:spcPts val="5836"/>
              </a:lnSpc>
              <a:buFont typeface="Arial"/>
              <a:buChar char="•"/>
            </a:pPr>
            <a:r>
              <a:rPr lang="en-US" b="true" sz="41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Symmetric Difference (A △ B)</a:t>
            </a:r>
          </a:p>
          <a:p>
            <a:pPr algn="l" marL="900052" indent="-450026" lvl="1">
              <a:lnSpc>
                <a:spcPts val="5836"/>
              </a:lnSpc>
              <a:buFont typeface="Arial"/>
              <a:buChar char="•"/>
            </a:pPr>
            <a:r>
              <a:rPr lang="en-US" b="true" sz="41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Complement (Aʹ or U - A)</a:t>
            </a:r>
          </a:p>
          <a:p>
            <a:pPr algn="l">
              <a:lnSpc>
                <a:spcPts val="639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62982" y="1600212"/>
            <a:ext cx="1016203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Presented 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8331" y="4182280"/>
            <a:ext cx="13351338" cy="432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6"/>
              </a:lnSpc>
            </a:pP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Iqra Yaqoob(44566)</a:t>
            </a:r>
          </a:p>
          <a:p>
            <a:pPr algn="ctr">
              <a:lnSpc>
                <a:spcPts val="6396"/>
              </a:lnSpc>
            </a:pP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Mariam Sohail(45773)</a:t>
            </a:r>
          </a:p>
          <a:p>
            <a:pPr algn="ctr">
              <a:lnSpc>
                <a:spcPts val="6396"/>
              </a:lnSpc>
            </a:pP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Samiyya Aftab(46891)</a:t>
            </a:r>
          </a:p>
          <a:p>
            <a:pPr algn="ctr">
              <a:lnSpc>
                <a:spcPts val="6396"/>
              </a:lnSpc>
            </a:pP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Aiman Shafique(44560)</a:t>
            </a:r>
          </a:p>
          <a:p>
            <a:pPr algn="ctr">
              <a:lnSpc>
                <a:spcPts val="6396"/>
              </a:lnSpc>
              <a:spcBef>
                <a:spcPct val="0"/>
              </a:spcBef>
            </a:pP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Afrah Abdulrub()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068662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1. Union (A ∪ B)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7869" y="3349133"/>
            <a:ext cx="14949531" cy="500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Definition:</a:t>
            </a:r>
          </a:p>
          <a:p>
            <a:pPr algn="l">
              <a:lnSpc>
                <a:spcPts val="6445"/>
              </a:lnSpc>
            </a:pP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The u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nion of two sets A and B 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 the set of all elements that are in A, in B, or in both.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Symbol: </a:t>
            </a:r>
            <a:r>
              <a:rPr lang="en-US" sz="4268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∪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Formula:</a:t>
            </a:r>
            <a:r>
              <a:rPr lang="en-US" sz="4268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∪ B </a:t>
            </a:r>
          </a:p>
          <a:p>
            <a:pPr algn="l">
              <a:lnSpc>
                <a:spcPts val="639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068662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Properties: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2304" y="2848242"/>
            <a:ext cx="12671990" cy="523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9"/>
              </a:lnSpc>
            </a:pPr>
          </a:p>
          <a:p>
            <a:pPr algn="l" marL="921641" indent="-460821" lvl="1">
              <a:lnSpc>
                <a:spcPts val="6659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∪ B = B ∪ A (Commutative)</a:t>
            </a:r>
          </a:p>
          <a:p>
            <a:pPr algn="l" marL="921641" indent="-460821" lvl="1">
              <a:lnSpc>
                <a:spcPts val="6659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(A ∪ B) ∪ C =</a:t>
            </a: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 ∪ (B ∪ C) (Associative)</a:t>
            </a:r>
          </a:p>
          <a:p>
            <a:pPr algn="l" marL="921641" indent="-460821" lvl="1">
              <a:lnSpc>
                <a:spcPts val="6659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∪ ∅ = A (Identity)</a:t>
            </a:r>
          </a:p>
          <a:p>
            <a:pPr algn="l" marL="921641" indent="-460821" lvl="1">
              <a:lnSpc>
                <a:spcPts val="6659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∪ A = A (Idempotent)</a:t>
            </a:r>
          </a:p>
          <a:p>
            <a:pPr algn="l">
              <a:lnSpc>
                <a:spcPts val="6396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79174" y="3645026"/>
            <a:ext cx="9729652" cy="6195500"/>
          </a:xfrm>
          <a:custGeom>
            <a:avLst/>
            <a:gdLst/>
            <a:ahLst/>
            <a:cxnLst/>
            <a:rect r="r" b="b" t="t" l="l"/>
            <a:pathLst>
              <a:path h="6195500" w="9729652">
                <a:moveTo>
                  <a:pt x="0" y="0"/>
                </a:moveTo>
                <a:lnTo>
                  <a:pt x="9729652" y="0"/>
                </a:lnTo>
                <a:lnTo>
                  <a:pt x="9729652" y="6195500"/>
                </a:lnTo>
                <a:lnTo>
                  <a:pt x="0" y="6195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2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0732" y="461759"/>
            <a:ext cx="14035134" cy="256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1. Visual Representation of Union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447876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1. Union (A ∪ B)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1036" y="2582465"/>
            <a:ext cx="15384146" cy="667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3"/>
              </a:lnSpc>
            </a:pPr>
            <a:r>
              <a:rPr lang="en-US" sz="39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Example:</a:t>
            </a:r>
          </a:p>
          <a:p>
            <a:pPr algn="l">
              <a:lnSpc>
                <a:spcPts val="4893"/>
              </a:lnSpc>
            </a:pPr>
            <a:r>
              <a:rPr lang="en-US" sz="391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9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Let:</a:t>
            </a:r>
          </a:p>
          <a:p>
            <a:pPr algn="l">
              <a:lnSpc>
                <a:spcPts val="4893"/>
              </a:lnSpc>
            </a:pPr>
            <a:r>
              <a:rPr lang="en-US" sz="39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= {Al</a:t>
            </a:r>
            <a:r>
              <a:rPr lang="en-US" sz="39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i, Sara, John}</a:t>
            </a:r>
          </a:p>
          <a:p>
            <a:pPr algn="l">
              <a:lnSpc>
                <a:spcPts val="4518"/>
              </a:lnSpc>
            </a:pP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 = {John, Meena, Ahmed}</a:t>
            </a:r>
          </a:p>
          <a:p>
            <a:pPr algn="l">
              <a:lnSpc>
                <a:spcPts val="4518"/>
              </a:lnSpc>
            </a:pP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Then:</a:t>
            </a:r>
          </a:p>
          <a:p>
            <a:pPr algn="l">
              <a:lnSpc>
                <a:spcPts val="4518"/>
              </a:lnSpc>
            </a:pP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∪ B = {Al</a:t>
            </a: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i, Sara, John, Meena, Ahmed}</a:t>
            </a:r>
          </a:p>
          <a:p>
            <a:pPr algn="l">
              <a:lnSpc>
                <a:spcPts val="4518"/>
              </a:lnSpc>
            </a:pPr>
            <a:r>
              <a:rPr lang="en-US" sz="36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Explanation:</a:t>
            </a:r>
          </a:p>
          <a:p>
            <a:pPr algn="l" marL="780464" indent="-390232" lvl="1">
              <a:lnSpc>
                <a:spcPts val="4518"/>
              </a:lnSpc>
              <a:buFont typeface="Arial"/>
              <a:buChar char="•"/>
            </a:pP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"John" is in both sets, but appears only once.</a:t>
            </a:r>
          </a:p>
          <a:p>
            <a:pPr algn="l" marL="780464" indent="-390232" lvl="1">
              <a:lnSpc>
                <a:spcPts val="4518"/>
              </a:lnSpc>
              <a:buFont typeface="Arial"/>
              <a:buChar char="•"/>
            </a:pP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union brings a</a:t>
            </a: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uniq</a:t>
            </a: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</a:t>
            </a: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students from both sets.</a:t>
            </a:r>
          </a:p>
          <a:p>
            <a:pPr algn="l">
              <a:lnSpc>
                <a:spcPts val="5060"/>
              </a:lnSpc>
            </a:pPr>
            <a:r>
              <a:rPr lang="en-US" sz="36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 in Real Life:</a:t>
            </a:r>
          </a:p>
          <a:p>
            <a:pPr algn="l">
              <a:lnSpc>
                <a:spcPts val="5060"/>
              </a:lnSpc>
            </a:pPr>
            <a:r>
              <a:rPr lang="en-US" sz="36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Useful when combining student lists from two classes or programs.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6160" y="2592499"/>
            <a:ext cx="13215916" cy="3452658"/>
          </a:xfrm>
          <a:custGeom>
            <a:avLst/>
            <a:gdLst/>
            <a:ahLst/>
            <a:cxnLst/>
            <a:rect r="r" b="b" t="t" l="l"/>
            <a:pathLst>
              <a:path h="3452658" w="13215916">
                <a:moveTo>
                  <a:pt x="0" y="0"/>
                </a:moveTo>
                <a:lnTo>
                  <a:pt x="13215915" y="0"/>
                </a:lnTo>
                <a:lnTo>
                  <a:pt x="13215915" y="3452658"/>
                </a:lnTo>
                <a:lnTo>
                  <a:pt x="0" y="3452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36160" y="6742776"/>
            <a:ext cx="13215916" cy="2124232"/>
          </a:xfrm>
          <a:custGeom>
            <a:avLst/>
            <a:gdLst/>
            <a:ahLst/>
            <a:cxnLst/>
            <a:rect r="r" b="b" t="t" l="l"/>
            <a:pathLst>
              <a:path h="2124232" w="13215916">
                <a:moveTo>
                  <a:pt x="0" y="0"/>
                </a:moveTo>
                <a:lnTo>
                  <a:pt x="13215915" y="0"/>
                </a:lnTo>
                <a:lnTo>
                  <a:pt x="13215915" y="2124233"/>
                </a:lnTo>
                <a:lnTo>
                  <a:pt x="0" y="2124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855" r="0" b="-1385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0732" y="447876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1. Union (A ∪ B)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952660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068662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2. Intersection (A∩B)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09769" y="3349133"/>
            <a:ext cx="14949531" cy="501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Definition:</a:t>
            </a:r>
          </a:p>
          <a:p>
            <a:pPr algn="l">
              <a:lnSpc>
                <a:spcPts val="6445"/>
              </a:lnSpc>
            </a:pP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ntersection of sets A and B 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 the set of elements that are common to both A and B.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Symbol:  </a:t>
            </a:r>
            <a:r>
              <a:rPr lang="en-US" sz="4268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∩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Formula:</a:t>
            </a:r>
            <a:r>
              <a:rPr lang="en-US" sz="4268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 ∩ B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l">
              <a:lnSpc>
                <a:spcPts val="6396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068662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Properties: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80085" y="3570699"/>
            <a:ext cx="12671990" cy="442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∩ B = B ∩ A (Commutative)</a:t>
            </a:r>
          </a:p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(A ∩ B) ∩ C =</a:t>
            </a: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 ∩ (B ∩ C) (Associative)</a:t>
            </a:r>
          </a:p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∩ ∅ = ∅ (Identity)</a:t>
            </a:r>
          </a:p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∩ A = A (Idempotent)</a:t>
            </a:r>
          </a:p>
          <a:p>
            <a:pPr algn="l">
              <a:lnSpc>
                <a:spcPts val="6702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00630" y="3463433"/>
            <a:ext cx="8415338" cy="6227707"/>
          </a:xfrm>
          <a:custGeom>
            <a:avLst/>
            <a:gdLst/>
            <a:ahLst/>
            <a:cxnLst/>
            <a:rect r="r" b="b" t="t" l="l"/>
            <a:pathLst>
              <a:path h="6227707" w="8415338">
                <a:moveTo>
                  <a:pt x="0" y="0"/>
                </a:moveTo>
                <a:lnTo>
                  <a:pt x="8415338" y="0"/>
                </a:lnTo>
                <a:lnTo>
                  <a:pt x="8415338" y="6227706"/>
                </a:lnTo>
                <a:lnTo>
                  <a:pt x="0" y="6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32" r="0" b="-29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0732" y="430491"/>
            <a:ext cx="14035134" cy="256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2. Visual Representation of Intersection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447876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2. Intersection (A∩B)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91178" y="2598974"/>
            <a:ext cx="15696822" cy="665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Example:</a:t>
            </a:r>
          </a:p>
          <a:p>
            <a:pPr algn="l">
              <a:lnSpc>
                <a:spcPts val="4643"/>
              </a:lnSpc>
            </a:pPr>
            <a:r>
              <a:rPr lang="en-US" sz="371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7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Let:</a:t>
            </a:r>
          </a:p>
          <a:p>
            <a:pPr algn="l">
              <a:lnSpc>
                <a:spcPts val="4643"/>
              </a:lnSpc>
            </a:pPr>
            <a:r>
              <a:rPr lang="en-US" sz="37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= {Al</a:t>
            </a:r>
            <a:r>
              <a:rPr lang="en-US" sz="37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i, Sara, John}</a:t>
            </a:r>
          </a:p>
          <a:p>
            <a:pPr algn="l">
              <a:lnSpc>
                <a:spcPts val="4643"/>
              </a:lnSpc>
            </a:pPr>
            <a:r>
              <a:rPr lang="en-US" sz="37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 = {John, Meena, Ahmed}</a:t>
            </a:r>
          </a:p>
          <a:p>
            <a:pPr algn="l">
              <a:lnSpc>
                <a:spcPts val="4643"/>
              </a:lnSpc>
            </a:pPr>
            <a:r>
              <a:rPr lang="en-US" sz="37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Then:</a:t>
            </a:r>
          </a:p>
          <a:p>
            <a:pPr algn="l">
              <a:lnSpc>
                <a:spcPts val="4643"/>
              </a:lnSpc>
            </a:pPr>
            <a:r>
              <a:rPr lang="en-US" sz="37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∩ B = {</a:t>
            </a:r>
            <a:r>
              <a:rPr lang="en-US" sz="37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John}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Explanation:</a:t>
            </a:r>
          </a:p>
          <a:p>
            <a:pPr algn="l" marL="802053" indent="-401027" lvl="1">
              <a:lnSpc>
                <a:spcPts val="4643"/>
              </a:lnSpc>
              <a:buFont typeface="Arial"/>
              <a:buChar char="•"/>
            </a:pPr>
            <a:r>
              <a:rPr lang="en-US" sz="37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Only "John" is present in both sets.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 in Real Life:</a:t>
            </a:r>
          </a:p>
          <a:p>
            <a:pPr algn="l">
              <a:lnSpc>
                <a:spcPts val="4643"/>
              </a:lnSpc>
            </a:pPr>
            <a:r>
              <a:rPr lang="en-US" sz="3714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Useful to find students who are enrolled in both subjects or programs.</a:t>
            </a: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73932" y="2592499"/>
            <a:ext cx="13364925" cy="3277365"/>
          </a:xfrm>
          <a:custGeom>
            <a:avLst/>
            <a:gdLst/>
            <a:ahLst/>
            <a:cxnLst/>
            <a:rect r="r" b="b" t="t" l="l"/>
            <a:pathLst>
              <a:path h="3277365" w="13364925">
                <a:moveTo>
                  <a:pt x="0" y="0"/>
                </a:moveTo>
                <a:lnTo>
                  <a:pt x="13364924" y="0"/>
                </a:lnTo>
                <a:lnTo>
                  <a:pt x="13364924" y="3277366"/>
                </a:lnTo>
                <a:lnTo>
                  <a:pt x="0" y="3277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130" r="0" b="-91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73932" y="6573198"/>
            <a:ext cx="13364925" cy="2081023"/>
          </a:xfrm>
          <a:custGeom>
            <a:avLst/>
            <a:gdLst/>
            <a:ahLst/>
            <a:cxnLst/>
            <a:rect r="r" b="b" t="t" l="l"/>
            <a:pathLst>
              <a:path h="2081023" w="13364925">
                <a:moveTo>
                  <a:pt x="0" y="0"/>
                </a:moveTo>
                <a:lnTo>
                  <a:pt x="13364924" y="0"/>
                </a:lnTo>
                <a:lnTo>
                  <a:pt x="13364924" y="2081023"/>
                </a:lnTo>
                <a:lnTo>
                  <a:pt x="0" y="2081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200" r="0" b="-1220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0732" y="447876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2. Intersection (A∩B)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91269" y="1672245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49" y="0"/>
                </a:lnTo>
                <a:lnTo>
                  <a:pt x="4014449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477299" y="-1607098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3"/>
                </a:moveTo>
                <a:lnTo>
                  <a:pt x="0" y="8300553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8182" y="1139883"/>
            <a:ext cx="13592431" cy="140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3"/>
              </a:lnSpc>
            </a:pPr>
            <a:r>
              <a:rPr lang="en-US" sz="831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REAL-WORLD PROBLEM: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3180" y="3618359"/>
            <a:ext cx="13351338" cy="427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6410" indent="-493205" lvl="1">
              <a:lnSpc>
                <a:spcPts val="6396"/>
              </a:lnSpc>
              <a:buFont typeface="Arial"/>
              <a:buChar char="•"/>
            </a:pP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Duplicate records happen</a:t>
            </a:r>
          </a:p>
          <a:p>
            <a:pPr algn="l" marL="986410" indent="-493205" lvl="1">
              <a:lnSpc>
                <a:spcPts val="6396"/>
              </a:lnSpc>
              <a:buFont typeface="Arial"/>
              <a:buChar char="•"/>
            </a:pP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wrong</a:t>
            </a: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counting </a:t>
            </a:r>
          </a:p>
          <a:p>
            <a:pPr algn="l" marL="986410" indent="-493205" lvl="1">
              <a:lnSpc>
                <a:spcPts val="6396"/>
              </a:lnSpc>
              <a:buFont typeface="Arial"/>
              <a:buChar char="•"/>
            </a:pP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Searching slow </a:t>
            </a:r>
          </a:p>
          <a:p>
            <a:pPr algn="l" marL="986410" indent="-493205" lvl="1">
              <a:lnSpc>
                <a:spcPts val="6396"/>
              </a:lnSpc>
              <a:buFont typeface="Arial"/>
              <a:buChar char="•"/>
            </a:pPr>
            <a:r>
              <a:rPr lang="en-US" b="true" sz="4568" spc="146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is not organized </a:t>
            </a:r>
          </a:p>
          <a:p>
            <a:pPr algn="ctr">
              <a:lnSpc>
                <a:spcPts val="63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2319" y="3349133"/>
            <a:ext cx="14319250" cy="501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Definition:</a:t>
            </a:r>
          </a:p>
          <a:p>
            <a:pPr algn="l">
              <a:lnSpc>
                <a:spcPts val="6445"/>
              </a:lnSpc>
            </a:pP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diff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erence of sets A and B 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 the set of elements that are in A but not in B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Symbol:  −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Formula:</a:t>
            </a:r>
            <a:r>
              <a:rPr lang="en-US" sz="4268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 − B</a:t>
            </a:r>
          </a:p>
          <a:p>
            <a:pPr algn="l">
              <a:lnSpc>
                <a:spcPts val="639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217063" y="5458868"/>
            <a:ext cx="5074305" cy="4309684"/>
          </a:xfrm>
          <a:custGeom>
            <a:avLst/>
            <a:gdLst/>
            <a:ahLst/>
            <a:cxnLst/>
            <a:rect r="r" b="b" t="t" l="l"/>
            <a:pathLst>
              <a:path h="4309684" w="5074305">
                <a:moveTo>
                  <a:pt x="0" y="0"/>
                </a:moveTo>
                <a:lnTo>
                  <a:pt x="5074305" y="0"/>
                </a:lnTo>
                <a:lnTo>
                  <a:pt x="5074305" y="4309684"/>
                </a:lnTo>
                <a:lnTo>
                  <a:pt x="0" y="4309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0732" y="447876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3. Difference  (A-B)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4656" y="3349133"/>
            <a:ext cx="14319250" cy="501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Definition:</a:t>
            </a:r>
          </a:p>
          <a:p>
            <a:pPr algn="l">
              <a:lnSpc>
                <a:spcPts val="6445"/>
              </a:lnSpc>
            </a:pP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reverse diff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erence of sets B and A 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 a set containing elements that are in B but not in A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Symbol:  −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Formula:</a:t>
            </a:r>
            <a:r>
              <a:rPr lang="en-US" sz="4268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B − A</a:t>
            </a:r>
          </a:p>
          <a:p>
            <a:pPr algn="l">
              <a:lnSpc>
                <a:spcPts val="639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29356" y="5912720"/>
            <a:ext cx="4248993" cy="3761613"/>
          </a:xfrm>
          <a:custGeom>
            <a:avLst/>
            <a:gdLst/>
            <a:ahLst/>
            <a:cxnLst/>
            <a:rect r="r" b="b" t="t" l="l"/>
            <a:pathLst>
              <a:path h="3761613" w="4248993">
                <a:moveTo>
                  <a:pt x="0" y="0"/>
                </a:moveTo>
                <a:lnTo>
                  <a:pt x="4248992" y="0"/>
                </a:lnTo>
                <a:lnTo>
                  <a:pt x="4248992" y="3761613"/>
                </a:lnTo>
                <a:lnTo>
                  <a:pt x="0" y="376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1220" b="-597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0732" y="447876"/>
            <a:ext cx="14987881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3.1 Reverse Difference  (B-A)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068662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Properties: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80085" y="3570699"/>
            <a:ext cx="12671990" cy="442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− B ≠ B − A(Not Commutative)</a:t>
            </a:r>
          </a:p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(A − B) − C ≠</a:t>
            </a: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 − (B − C)( Not Associative)</a:t>
            </a:r>
          </a:p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− ∅ = A(Identity)</a:t>
            </a:r>
          </a:p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− A = ∅ (Domination)</a:t>
            </a:r>
          </a:p>
          <a:p>
            <a:pPr algn="l">
              <a:lnSpc>
                <a:spcPts val="6702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447876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Difference  (A-B)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8980" y="2010698"/>
            <a:ext cx="16912365" cy="767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Example: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714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Let: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 = {Al</a:t>
            </a:r>
            <a:r>
              <a:rPr lang="en-US" sz="3714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i, Sara, John}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B = {John, Meena, Ahmed}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Then: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− B = {Ali, Sara</a:t>
            </a:r>
            <a:r>
              <a:rPr lang="en-US" sz="3714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}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Explanation: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714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Only "Ali" and "Sara" are in Set A but not in Set B.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 in Real Life:</a:t>
            </a:r>
          </a:p>
          <a:p>
            <a:pPr algn="l">
              <a:lnSpc>
                <a:spcPts val="4643"/>
              </a:lnSpc>
            </a:pPr>
            <a:r>
              <a:rPr lang="en-US" sz="371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714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Useful to find students who left a course or are only enrolled in one specific subject.</a:t>
            </a: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2455" y="3463433"/>
            <a:ext cx="9561370" cy="3764184"/>
          </a:xfrm>
          <a:custGeom>
            <a:avLst/>
            <a:gdLst/>
            <a:ahLst/>
            <a:cxnLst/>
            <a:rect r="r" b="b" t="t" l="l"/>
            <a:pathLst>
              <a:path h="3764184" w="9561370">
                <a:moveTo>
                  <a:pt x="0" y="0"/>
                </a:moveTo>
                <a:lnTo>
                  <a:pt x="9561370" y="0"/>
                </a:lnTo>
                <a:lnTo>
                  <a:pt x="9561370" y="3764184"/>
                </a:lnTo>
                <a:lnTo>
                  <a:pt x="0" y="376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15" r="-6356" b="-12732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37167" y="8638942"/>
            <a:ext cx="7735715" cy="1513509"/>
          </a:xfrm>
          <a:custGeom>
            <a:avLst/>
            <a:gdLst/>
            <a:ahLst/>
            <a:cxnLst/>
            <a:rect r="r" b="b" t="t" l="l"/>
            <a:pathLst>
              <a:path h="1513509" w="7735715">
                <a:moveTo>
                  <a:pt x="0" y="0"/>
                </a:moveTo>
                <a:lnTo>
                  <a:pt x="7735715" y="0"/>
                </a:lnTo>
                <a:lnTo>
                  <a:pt x="7735715" y="1513509"/>
                </a:lnTo>
                <a:lnTo>
                  <a:pt x="0" y="1513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0413" y="6913618"/>
            <a:ext cx="3774162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Output: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0732" y="447876"/>
            <a:ext cx="12534286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3. Difference  (A-B)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96342"/>
            <a:ext cx="14319250" cy="420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Definition:</a:t>
            </a:r>
          </a:p>
          <a:p>
            <a:pPr algn="l">
              <a:lnSpc>
                <a:spcPts val="6445"/>
              </a:lnSpc>
            </a:pP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symmetric diff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erence of two sets A and B </a:t>
            </a:r>
            <a:r>
              <a:rPr lang="en-US" sz="42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 the set of elements that are in either A or B, but not in both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Symbol:  △ or ⊕</a:t>
            </a:r>
          </a:p>
          <a:p>
            <a:pPr algn="l">
              <a:lnSpc>
                <a:spcPts val="6396"/>
              </a:lnSpc>
            </a:pPr>
            <a:r>
              <a:rPr lang="en-US" sz="45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Formula:</a:t>
            </a:r>
            <a:r>
              <a:rPr lang="en-US" sz="4568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 △ B = (A − B) ∪ (B − A)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24268" y="5590279"/>
            <a:ext cx="4235032" cy="4320812"/>
          </a:xfrm>
          <a:custGeom>
            <a:avLst/>
            <a:gdLst/>
            <a:ahLst/>
            <a:cxnLst/>
            <a:rect r="r" b="b" t="t" l="l"/>
            <a:pathLst>
              <a:path h="4320812" w="4235032">
                <a:moveTo>
                  <a:pt x="0" y="0"/>
                </a:moveTo>
                <a:lnTo>
                  <a:pt x="4235032" y="0"/>
                </a:lnTo>
                <a:lnTo>
                  <a:pt x="4235032" y="4320812"/>
                </a:lnTo>
                <a:lnTo>
                  <a:pt x="0" y="4320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398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0732" y="447876"/>
            <a:ext cx="14515170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3.2  Symmetric Difference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4949" y="1669866"/>
            <a:ext cx="14319250" cy="861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4268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Example: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</a:t>
            </a: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{A</a:t>
            </a: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reeba, Bilal, Daniyal, Hina, Saad}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B = {H</a:t>
            </a: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ina, Saad, Komal, Farhan, Zayan}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△ B</a:t>
            </a: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{Areeba, Bilal, Daniyal, Komal, Farhan, Zayan}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Explanation: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Only "Hina" and "Saad" are common in both, so they are excluded.</a:t>
            </a:r>
          </a:p>
          <a:p>
            <a:pPr algn="l">
              <a:lnSpc>
                <a:spcPts val="6445"/>
              </a:lnSpc>
            </a:pP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Re</a:t>
            </a:r>
            <a:r>
              <a:rPr lang="en-US" sz="426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maining elements from A and B form the </a:t>
            </a:r>
            <a:r>
              <a:rPr lang="en-US" sz="4268" b="true">
                <a:solidFill>
                  <a:srgbClr val="D1B85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symmetric difference.</a:t>
            </a:r>
          </a:p>
          <a:p>
            <a:pPr algn="l">
              <a:lnSpc>
                <a:spcPts val="639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7796"/>
            <a:ext cx="14515170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3.2  Symmetric Difference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75813" y="3308213"/>
            <a:ext cx="12182795" cy="3434563"/>
          </a:xfrm>
          <a:custGeom>
            <a:avLst/>
            <a:gdLst/>
            <a:ahLst/>
            <a:cxnLst/>
            <a:rect r="r" b="b" t="t" l="l"/>
            <a:pathLst>
              <a:path h="3434563" w="12182795">
                <a:moveTo>
                  <a:pt x="0" y="0"/>
                </a:moveTo>
                <a:lnTo>
                  <a:pt x="12182795" y="0"/>
                </a:lnTo>
                <a:lnTo>
                  <a:pt x="12182795" y="3434563"/>
                </a:lnTo>
                <a:lnTo>
                  <a:pt x="0" y="3434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33" r="0" b="-11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10923" y="8217970"/>
            <a:ext cx="11301259" cy="2895948"/>
          </a:xfrm>
          <a:custGeom>
            <a:avLst/>
            <a:gdLst/>
            <a:ahLst/>
            <a:cxnLst/>
            <a:rect r="r" b="b" t="t" l="l"/>
            <a:pathLst>
              <a:path h="2895948" w="11301259">
                <a:moveTo>
                  <a:pt x="0" y="0"/>
                </a:moveTo>
                <a:lnTo>
                  <a:pt x="11301259" y="0"/>
                </a:lnTo>
                <a:lnTo>
                  <a:pt x="11301259" y="2895948"/>
                </a:lnTo>
                <a:lnTo>
                  <a:pt x="0" y="2895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65433" y="6685599"/>
            <a:ext cx="3345490" cy="153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sz="7932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Output: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849" y="666750"/>
            <a:ext cx="16230600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Symmetric Difference (A △ B)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3234" y="1442372"/>
            <a:ext cx="16519343" cy="71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8"/>
              </a:lnSpc>
            </a:pPr>
            <a:r>
              <a:rPr lang="en-US" sz="153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IMPLEMENTATION</a:t>
            </a:r>
          </a:p>
          <a:p>
            <a:pPr algn="ctr">
              <a:lnSpc>
                <a:spcPts val="17958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05326" y="1896853"/>
            <a:ext cx="12643799" cy="8197846"/>
          </a:xfrm>
          <a:custGeom>
            <a:avLst/>
            <a:gdLst/>
            <a:ahLst/>
            <a:cxnLst/>
            <a:rect r="r" b="b" t="t" l="l"/>
            <a:pathLst>
              <a:path h="8197846" w="12643799">
                <a:moveTo>
                  <a:pt x="0" y="0"/>
                </a:moveTo>
                <a:lnTo>
                  <a:pt x="12643799" y="0"/>
                </a:lnTo>
                <a:lnTo>
                  <a:pt x="12643799" y="8197846"/>
                </a:lnTo>
                <a:lnTo>
                  <a:pt x="0" y="8197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84" r="-1139" b="-118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296" y="171529"/>
            <a:ext cx="6906459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Python🐍💻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1367" y="2335324"/>
            <a:ext cx="12985267" cy="71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8"/>
              </a:lnSpc>
            </a:pPr>
            <a:r>
              <a:rPr lang="en-US" sz="153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DEFINE </a:t>
            </a:r>
          </a:p>
          <a:p>
            <a:pPr algn="ctr">
              <a:lnSpc>
                <a:spcPts val="17958"/>
              </a:lnSpc>
            </a:pPr>
            <a:r>
              <a:rPr lang="en-US" sz="153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SETS</a:t>
            </a:r>
          </a:p>
          <a:p>
            <a:pPr algn="ctr">
              <a:lnSpc>
                <a:spcPts val="17958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53407" y="5645107"/>
            <a:ext cx="13308484" cy="2886830"/>
          </a:xfrm>
          <a:custGeom>
            <a:avLst/>
            <a:gdLst/>
            <a:ahLst/>
            <a:cxnLst/>
            <a:rect r="r" b="b" t="t" l="l"/>
            <a:pathLst>
              <a:path h="2886830" w="13308484">
                <a:moveTo>
                  <a:pt x="0" y="0"/>
                </a:moveTo>
                <a:lnTo>
                  <a:pt x="13308483" y="0"/>
                </a:lnTo>
                <a:lnTo>
                  <a:pt x="13308483" y="2886830"/>
                </a:lnTo>
                <a:lnTo>
                  <a:pt x="0" y="2886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0284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8583" y="3101483"/>
            <a:ext cx="4546997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OUTPUT: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9093" y="867175"/>
            <a:ext cx="6906459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Python🐍💻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86827" y="-528685"/>
            <a:ext cx="2730956" cy="259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94"/>
              </a:lnSpc>
              <a:spcBef>
                <a:spcPct val="0"/>
              </a:spcBef>
            </a:pPr>
            <a:r>
              <a:rPr lang="en-US" sz="13567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c++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87740" y="2062210"/>
            <a:ext cx="16404654" cy="7848163"/>
          </a:xfrm>
          <a:custGeom>
            <a:avLst/>
            <a:gdLst/>
            <a:ahLst/>
            <a:cxnLst/>
            <a:rect r="r" b="b" t="t" l="l"/>
            <a:pathLst>
              <a:path h="7848163" w="16404654">
                <a:moveTo>
                  <a:pt x="0" y="0"/>
                </a:moveTo>
                <a:lnTo>
                  <a:pt x="16404654" y="0"/>
                </a:lnTo>
                <a:lnTo>
                  <a:pt x="16404654" y="7848162"/>
                </a:lnTo>
                <a:lnTo>
                  <a:pt x="0" y="7848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36" t="-1221" r="-13187" b="-724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1405" y="-361950"/>
            <a:ext cx="2576364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JAVA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04017" y="1598213"/>
            <a:ext cx="16679965" cy="8191757"/>
          </a:xfrm>
          <a:custGeom>
            <a:avLst/>
            <a:gdLst/>
            <a:ahLst/>
            <a:cxnLst/>
            <a:rect r="r" b="b" t="t" l="l"/>
            <a:pathLst>
              <a:path h="8191757" w="16679965">
                <a:moveTo>
                  <a:pt x="0" y="0"/>
                </a:moveTo>
                <a:lnTo>
                  <a:pt x="16679966" y="0"/>
                </a:lnTo>
                <a:lnTo>
                  <a:pt x="16679966" y="8191757"/>
                </a:lnTo>
                <a:lnTo>
                  <a:pt x="0" y="8191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2" r="-4422" b="-232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3640" y="152668"/>
            <a:ext cx="6591300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JAVA SCRIPT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37143" y="1877992"/>
            <a:ext cx="12373741" cy="8177629"/>
          </a:xfrm>
          <a:custGeom>
            <a:avLst/>
            <a:gdLst/>
            <a:ahLst/>
            <a:cxnLst/>
            <a:rect r="r" b="b" t="t" l="l"/>
            <a:pathLst>
              <a:path h="8177629" w="12373741">
                <a:moveTo>
                  <a:pt x="0" y="0"/>
                </a:moveTo>
                <a:lnTo>
                  <a:pt x="12373741" y="0"/>
                </a:lnTo>
                <a:lnTo>
                  <a:pt x="12373741" y="8177629"/>
                </a:lnTo>
                <a:lnTo>
                  <a:pt x="0" y="8177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91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025" y="3463433"/>
            <a:ext cx="16971949" cy="4112910"/>
          </a:xfrm>
          <a:custGeom>
            <a:avLst/>
            <a:gdLst/>
            <a:ahLst/>
            <a:cxnLst/>
            <a:rect r="r" b="b" t="t" l="l"/>
            <a:pathLst>
              <a:path h="4112910" w="16971949">
                <a:moveTo>
                  <a:pt x="0" y="0"/>
                </a:moveTo>
                <a:lnTo>
                  <a:pt x="16971950" y="0"/>
                </a:lnTo>
                <a:lnTo>
                  <a:pt x="16971950" y="4112910"/>
                </a:lnTo>
                <a:lnTo>
                  <a:pt x="0" y="4112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8342" y="647700"/>
            <a:ext cx="4887759" cy="1846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7"/>
              </a:lnSpc>
              <a:spcBef>
                <a:spcPct val="0"/>
              </a:spcBef>
            </a:pPr>
            <a:r>
              <a:rPr lang="en-US" sz="9619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OUTPUT: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6166" y="287728"/>
            <a:ext cx="5436691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 language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60623" y="2363977"/>
            <a:ext cx="15740024" cy="6473085"/>
          </a:xfrm>
          <a:custGeom>
            <a:avLst/>
            <a:gdLst/>
            <a:ahLst/>
            <a:cxnLst/>
            <a:rect r="r" b="b" t="t" l="l"/>
            <a:pathLst>
              <a:path h="6473085" w="15740024">
                <a:moveTo>
                  <a:pt x="0" y="0"/>
                </a:moveTo>
                <a:lnTo>
                  <a:pt x="15740025" y="0"/>
                </a:lnTo>
                <a:lnTo>
                  <a:pt x="15740025" y="6473085"/>
                </a:lnTo>
                <a:lnTo>
                  <a:pt x="0" y="6473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0732" y="2592499"/>
            <a:ext cx="14830435" cy="6766386"/>
          </a:xfrm>
          <a:custGeom>
            <a:avLst/>
            <a:gdLst/>
            <a:ahLst/>
            <a:cxnLst/>
            <a:rect r="r" b="b" t="t" l="l"/>
            <a:pathLst>
              <a:path h="6766386" w="14830435">
                <a:moveTo>
                  <a:pt x="0" y="0"/>
                </a:moveTo>
                <a:lnTo>
                  <a:pt x="14830435" y="0"/>
                </a:lnTo>
                <a:lnTo>
                  <a:pt x="14830435" y="6766386"/>
                </a:lnTo>
                <a:lnTo>
                  <a:pt x="0" y="6766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9078" y="-14937"/>
            <a:ext cx="5244803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Z Notation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2075346"/>
            <a:ext cx="16363636" cy="630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Helps Build Software: </a:t>
            </a:r>
            <a:r>
              <a:rPr lang="en-US" b="true" sz="426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Set theory is useful for making software.</a:t>
            </a:r>
          </a:p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Manages</a:t>
            </a: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Data: </a:t>
            </a:r>
            <a:r>
              <a:rPr lang="en-US" b="true" sz="426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It helps organize and handle</a:t>
            </a:r>
            <a:r>
              <a:rPr lang="en-US" b="true" sz="426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data well (like in databases).</a:t>
            </a:r>
          </a:p>
          <a:p>
            <a:pPr algn="l" marL="921641" indent="-460821" lvl="1">
              <a:lnSpc>
                <a:spcPts val="6702"/>
              </a:lnSpc>
              <a:buFont typeface="Arial"/>
              <a:buChar char="•"/>
            </a:pPr>
            <a:r>
              <a:rPr lang="en-US" b="true" sz="42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Clear Rules: </a:t>
            </a:r>
            <a:r>
              <a:rPr lang="en-US" b="true" sz="426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It makes rules for software very clear and exact.</a:t>
            </a:r>
          </a:p>
          <a:p>
            <a:pPr algn="l">
              <a:lnSpc>
                <a:spcPts val="6702"/>
              </a:lnSpc>
            </a:pPr>
            <a:r>
              <a:rPr lang="en-US" sz="4268" b="true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Example: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87061" y="7946531"/>
            <a:ext cx="6508077" cy="1856547"/>
          </a:xfrm>
          <a:custGeom>
            <a:avLst/>
            <a:gdLst/>
            <a:ahLst/>
            <a:cxnLst/>
            <a:rect r="r" b="b" t="t" l="l"/>
            <a:pathLst>
              <a:path h="1856547" w="6508077">
                <a:moveTo>
                  <a:pt x="0" y="0"/>
                </a:moveTo>
                <a:lnTo>
                  <a:pt x="6508078" y="0"/>
                </a:lnTo>
                <a:lnTo>
                  <a:pt x="6508078" y="1856547"/>
                </a:lnTo>
                <a:lnTo>
                  <a:pt x="0" y="1856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985" b="-17424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0611" y="200266"/>
            <a:ext cx="14515170" cy="17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THEORY IN FM 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178893"/>
            <a:ext cx="16854874" cy="174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  <a:spcBef>
                <a:spcPct val="0"/>
              </a:spcBef>
            </a:pPr>
            <a:r>
              <a:rPr lang="en-US" sz="9172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Real Benefits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9261" y="3263408"/>
            <a:ext cx="17618739" cy="436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2"/>
              </a:lnSpc>
              <a:spcBef>
                <a:spcPct val="0"/>
              </a:spcBef>
            </a:pPr>
            <a:r>
              <a:rPr lang="en-US" sz="484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</a:t>
            </a:r>
          </a:p>
          <a:p>
            <a:pPr algn="ctr">
              <a:lnSpc>
                <a:spcPts val="6782"/>
              </a:lnSpc>
              <a:spcBef>
                <a:spcPct val="0"/>
              </a:spcBef>
            </a:pPr>
            <a:r>
              <a:rPr lang="en-US" sz="4844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Better Code:</a:t>
            </a:r>
            <a:r>
              <a:rPr lang="en-US" sz="484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 make code simpler and faster.</a:t>
            </a:r>
          </a:p>
          <a:p>
            <a:pPr algn="ctr">
              <a:lnSpc>
                <a:spcPts val="6782"/>
              </a:lnSpc>
              <a:spcBef>
                <a:spcPct val="0"/>
              </a:spcBef>
            </a:pPr>
            <a:r>
              <a:rPr lang="en-US" sz="4844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Fewer Mistakes:</a:t>
            </a:r>
            <a:r>
              <a:rPr lang="en-US" sz="484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theory helps reduce errors.</a:t>
            </a:r>
          </a:p>
          <a:p>
            <a:pPr algn="ctr">
              <a:lnSpc>
                <a:spcPts val="6782"/>
              </a:lnSpc>
              <a:spcBef>
                <a:spcPct val="0"/>
              </a:spcBef>
            </a:pPr>
            <a:r>
              <a:rPr lang="en-US" sz="4844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Reliable Systems:</a:t>
            </a:r>
            <a:r>
              <a:rPr lang="en-US" sz="484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Helps make sure systems work well.</a:t>
            </a:r>
          </a:p>
          <a:p>
            <a:pPr algn="ctr">
              <a:lnSpc>
                <a:spcPts val="6782"/>
              </a:lnSpc>
              <a:spcBef>
                <a:spcPct val="0"/>
              </a:spcBef>
            </a:pPr>
            <a:r>
              <a:rPr lang="en-US" sz="4844">
                <a:solidFill>
                  <a:srgbClr val="D1B852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Where It's Used:</a:t>
            </a:r>
            <a:r>
              <a:rPr lang="en-US" sz="4844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Used in security, databases, and AI.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1600" y="2434028"/>
            <a:ext cx="6564801" cy="5418945"/>
          </a:xfrm>
          <a:custGeom>
            <a:avLst/>
            <a:gdLst/>
            <a:ahLst/>
            <a:cxnLst/>
            <a:rect r="r" b="b" t="t" l="l"/>
            <a:pathLst>
              <a:path h="5418945" w="6564801">
                <a:moveTo>
                  <a:pt x="0" y="0"/>
                </a:moveTo>
                <a:lnTo>
                  <a:pt x="6564800" y="0"/>
                </a:lnTo>
                <a:lnTo>
                  <a:pt x="6564800" y="5418944"/>
                </a:lnTo>
                <a:lnTo>
                  <a:pt x="0" y="5418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C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0732" y="1975341"/>
            <a:ext cx="12382914" cy="30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749"/>
              </a:lnSpc>
            </a:pPr>
            <a:r>
              <a:rPr lang="en-US" sz="8392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        What is  Sets ?</a:t>
            </a:r>
          </a:p>
          <a:p>
            <a:pPr algn="r">
              <a:lnSpc>
                <a:spcPts val="1174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148805" y="4152066"/>
            <a:ext cx="13016159" cy="345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4837" indent="-407419" lvl="1">
              <a:lnSpc>
                <a:spcPts val="5283"/>
              </a:lnSpc>
              <a:buFont typeface="Arial"/>
              <a:buChar char="•"/>
            </a:pPr>
            <a:r>
              <a:rPr lang="en-US" b="true" sz="3774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Sets are collections of distinct elements.</a:t>
            </a:r>
          </a:p>
          <a:p>
            <a:pPr algn="l">
              <a:lnSpc>
                <a:spcPts val="5283"/>
              </a:lnSpc>
            </a:pPr>
          </a:p>
          <a:p>
            <a:pPr algn="l" marL="814837" indent="-407419" lvl="1">
              <a:lnSpc>
                <a:spcPts val="5283"/>
              </a:lnSpc>
              <a:buFont typeface="Arial"/>
              <a:buChar char="•"/>
            </a:pPr>
            <a:r>
              <a:rPr lang="en-US" b="true" sz="3774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 software systems, sets help group related data for quick and efficient processing.</a:t>
            </a:r>
          </a:p>
          <a:p>
            <a:pPr algn="ctr">
              <a:lnSpc>
                <a:spcPts val="5283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1367" y="3387128"/>
            <a:ext cx="12985267" cy="292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88"/>
              </a:lnSpc>
              <a:spcBef>
                <a:spcPct val="0"/>
              </a:spcBef>
            </a:pPr>
            <a:r>
              <a:rPr lang="en-US" sz="153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106762"/>
            <a:ext cx="13212302" cy="318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6"/>
              </a:lnSpc>
            </a:pPr>
            <a:r>
              <a:rPr lang="en-US" sz="7933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Key Characteristics of a Set:</a:t>
            </a:r>
          </a:p>
          <a:p>
            <a:pPr algn="ctr">
              <a:lnSpc>
                <a:spcPts val="1320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09769" y="3240248"/>
            <a:ext cx="11296213" cy="3156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0052" indent="-450026" lvl="1">
              <a:lnSpc>
                <a:spcPts val="5836"/>
              </a:lnSpc>
              <a:buFont typeface="Arial"/>
              <a:buChar char="•"/>
            </a:pPr>
            <a:r>
              <a:rPr lang="en-US" b="true" sz="41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Elements are unique (</a:t>
            </a:r>
            <a:r>
              <a:rPr lang="en-US" b="true" sz="41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 repetition).</a:t>
            </a:r>
          </a:p>
          <a:p>
            <a:pPr algn="l" marL="900052" indent="-450026" lvl="1">
              <a:lnSpc>
                <a:spcPts val="5836"/>
              </a:lnSpc>
              <a:buFont typeface="Arial"/>
              <a:buChar char="•"/>
            </a:pPr>
            <a:r>
              <a:rPr lang="en-US" b="true" sz="41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order of elements doesn’t matter.</a:t>
            </a:r>
          </a:p>
          <a:p>
            <a:pPr algn="l" marL="900052" indent="-450026" lvl="1">
              <a:lnSpc>
                <a:spcPts val="5836"/>
              </a:lnSpc>
              <a:buFont typeface="Arial"/>
              <a:buChar char="•"/>
            </a:pPr>
            <a:r>
              <a:rPr lang="en-US" b="true" sz="41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Sets are written using curly braces {}.</a:t>
            </a:r>
          </a:p>
          <a:p>
            <a:pPr algn="l">
              <a:lnSpc>
                <a:spcPts val="639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98709" y="5700174"/>
            <a:ext cx="3479835" cy="116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3"/>
              </a:lnSpc>
              <a:spcBef>
                <a:spcPct val="0"/>
              </a:spcBef>
            </a:pPr>
            <a:r>
              <a:rPr lang="en-US" sz="613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Example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7027331"/>
            <a:ext cx="17259300" cy="89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8"/>
              </a:lnSpc>
              <a:spcBef>
                <a:spcPct val="0"/>
              </a:spcBef>
            </a:pPr>
            <a:r>
              <a:rPr lang="en-US" sz="46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Student = { </a:t>
            </a:r>
            <a:r>
              <a:rPr lang="en-US" sz="4649">
                <a:solidFill>
                  <a:srgbClr val="ECCA73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Sara,Iqra,Sadia,Rimsha</a:t>
            </a:r>
            <a:r>
              <a:rPr lang="en-US" sz="46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}</a:t>
            </a:r>
            <a:r>
              <a:rPr lang="en-US" sz="46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493" y="2592499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3377708"/>
            <a:ext cx="11296213" cy="258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86410" indent="-493205" lvl="1">
              <a:lnSpc>
                <a:spcPts val="6396"/>
              </a:lnSpc>
              <a:buFont typeface="Arial"/>
              <a:buChar char="•"/>
            </a:pPr>
            <a:r>
              <a:rPr lang="en-US" b="true" sz="45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Statement  Form</a:t>
            </a:r>
          </a:p>
          <a:p>
            <a:pPr algn="just" marL="986410" indent="-493205" lvl="1">
              <a:lnSpc>
                <a:spcPts val="6396"/>
              </a:lnSpc>
              <a:buFont typeface="Arial"/>
              <a:buChar char="•"/>
            </a:pPr>
            <a:r>
              <a:rPr lang="en-US" b="true" sz="45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Roster (tabular form)</a:t>
            </a:r>
          </a:p>
          <a:p>
            <a:pPr algn="just" marL="986410" indent="-493205" lvl="1">
              <a:lnSpc>
                <a:spcPts val="6396"/>
              </a:lnSpc>
              <a:buFont typeface="Arial"/>
              <a:buChar char="•"/>
            </a:pPr>
            <a:r>
              <a:rPr lang="en-US" b="true" sz="4568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Set builder Form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7334" y="657225"/>
            <a:ext cx="14405174" cy="1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6"/>
              </a:lnSpc>
              <a:spcBef>
                <a:spcPct val="0"/>
              </a:spcBef>
            </a:pPr>
            <a:r>
              <a:rPr lang="en-US" sz="9432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Types </a:t>
            </a:r>
            <a:r>
              <a:rPr lang="en-US" sz="9432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of Set Representation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863387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059137"/>
            <a:ext cx="13212302" cy="1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6"/>
              </a:lnSpc>
              <a:spcBef>
                <a:spcPct val="0"/>
              </a:spcBef>
            </a:pPr>
            <a:r>
              <a:rPr lang="en-US" sz="9432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Statement Form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62985" y="3225308"/>
            <a:ext cx="14096315" cy="548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1"/>
              </a:lnSpc>
            </a:pPr>
          </a:p>
          <a:p>
            <a:pPr algn="l" marL="1167620" indent="-583810" lvl="1">
              <a:lnSpc>
                <a:spcPts val="7571"/>
              </a:lnSpc>
              <a:buFont typeface="Arial"/>
              <a:buChar char="•"/>
            </a:pPr>
            <a:r>
              <a:rPr lang="en-US" sz="540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Set is described using a simple sentence.</a:t>
            </a:r>
          </a:p>
          <a:p>
            <a:pPr algn="ctr" marL="1167620" indent="-583810" lvl="1">
              <a:lnSpc>
                <a:spcPts val="7571"/>
              </a:lnSpc>
              <a:buFont typeface="Arial"/>
              <a:buChar char="•"/>
            </a:pPr>
            <a:r>
              <a:rPr lang="en-US" sz="5408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Example:</a:t>
            </a:r>
            <a:r>
              <a:rPr lang="en-US" sz="540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"A is the set of all vowels in the English alphabet."</a:t>
            </a:r>
          </a:p>
          <a:p>
            <a:pPr algn="ctr">
              <a:lnSpc>
                <a:spcPts val="12050"/>
              </a:lnSpc>
              <a:spcBef>
                <a:spcPct val="0"/>
              </a:spcBef>
            </a:pPr>
            <a:r>
              <a:rPr lang="en-US" sz="8607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863387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252075" y="-686844"/>
            <a:ext cx="4014450" cy="8300554"/>
          </a:xfrm>
          <a:custGeom>
            <a:avLst/>
            <a:gdLst/>
            <a:ahLst/>
            <a:cxnLst/>
            <a:rect r="r" b="b" t="t" l="l"/>
            <a:pathLst>
              <a:path h="8300554" w="4014450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0732" y="1059137"/>
            <a:ext cx="13212302" cy="1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6"/>
              </a:lnSpc>
              <a:spcBef>
                <a:spcPct val="0"/>
              </a:spcBef>
            </a:pPr>
            <a:r>
              <a:rPr lang="en-US" sz="9432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Roster (Tabular) Form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58438" y="4690517"/>
            <a:ext cx="14096315" cy="392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8083" indent="-519042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All el</a:t>
            </a:r>
            <a:r>
              <a:rPr lang="en-US" sz="480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ements of the set are listed explicitly in curly brackets.</a:t>
            </a:r>
          </a:p>
          <a:p>
            <a:pPr algn="l" marL="1038083" indent="-519042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8E16C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Example:</a:t>
            </a:r>
            <a:r>
              <a:rPr lang="en-US" sz="480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A = {a, e, i, o, u}</a:t>
            </a:r>
          </a:p>
          <a:p>
            <a:pPr algn="ctr">
              <a:lnSpc>
                <a:spcPts val="105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DAGknsCJ_X4</dc:identifier>
  <dcterms:modified xsi:type="dcterms:W3CDTF">2011-08-01T06:04:30Z</dcterms:modified>
  <cp:revision>1</cp:revision>
  <dc:title>Dark Green and Yellow Simple Modern Business Presentation</dc:title>
</cp:coreProperties>
</file>